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71" r:id="rId6"/>
    <p:sldId id="287" r:id="rId7"/>
    <p:sldId id="293" r:id="rId8"/>
    <p:sldId id="261" r:id="rId9"/>
    <p:sldId id="289" r:id="rId10"/>
    <p:sldId id="303" r:id="rId11"/>
    <p:sldId id="304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CD"/>
    <a:srgbClr val="CCFF99"/>
    <a:srgbClr val="FFF5E7"/>
    <a:srgbClr val="FFF4E5"/>
    <a:srgbClr val="FEAB33"/>
    <a:srgbClr val="FFFDFB"/>
    <a:srgbClr val="FC9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96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6C45-24C4-4755-BC3F-89A4B96C2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E675-94B2-49EC-80AC-C33B7565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4E48-DD74-431C-89EE-2C2DA49D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329B-A378-4FD8-8974-9F1CFAC9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098F-A657-4C19-81F1-E1CE92BC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78A3-F48E-4CF8-A99E-05134AC0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9594-92DC-46F6-B39D-65F11A1F0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AA7E-4C9A-49C2-A8A7-BAB8933A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01EB-DCD8-4C55-94AA-EF789D360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4108-14B1-4F80-B102-59468462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9D68-EE81-496C-8383-38DEB233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787A96-BD11-42CB-9411-7D6E66F2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" descr="Суточная сво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261" y="3751287"/>
            <a:ext cx="3190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857356" y="260648"/>
            <a:ext cx="66008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планово-экономической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технологической информации в диспетчерском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АСМО - диспетчер»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Рисунок 17" descr="схем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2122" y="2780928"/>
            <a:ext cx="3139878" cy="2457793"/>
          </a:xfrm>
          <a:prstGeom prst="rect">
            <a:avLst/>
          </a:prstGeom>
        </p:spPr>
      </p:pic>
      <p:pic>
        <p:nvPicPr>
          <p:cNvPr id="13" name="Picture 21" descr="Диаграм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140968"/>
            <a:ext cx="3200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отоковая схем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8586" y="3715132"/>
            <a:ext cx="3139878" cy="2450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857375" y="357188"/>
            <a:ext cx="6624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АСМО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1857375" y="1045270"/>
          <a:ext cx="6858000" cy="2671762"/>
        </p:xfrm>
        <a:graphic>
          <a:graphicData uri="http://schemas.openxmlformats.org/presentationml/2006/ole">
            <p:oleObj spid="_x0000_s11266" name="Visio" r:id="rId5" imgW="8768260" imgH="3395388" progId="Visio.Drawing.11">
              <p:embed/>
            </p:oleObj>
          </a:graphicData>
        </a:graphic>
      </p:graphicFrame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1403648" y="3716933"/>
            <a:ext cx="7416824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ru-RU" sz="1400" dirty="0" smtClean="0">
                <a:solidFill>
                  <a:schemeClr val="tx2"/>
                </a:solidFill>
              </a:rPr>
              <a:t>Основные особенности платформы АСМО:</a:t>
            </a:r>
            <a:endParaRPr lang="en-US" sz="1400" dirty="0">
              <a:solidFill>
                <a:schemeClr val="tx2"/>
              </a:solidFill>
            </a:endParaRPr>
          </a:p>
          <a:p>
            <a:pPr marL="457200" indent="-457200"/>
            <a:endParaRPr lang="ru-RU" sz="900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1050" dirty="0" smtClean="0">
                <a:solidFill>
                  <a:schemeClr val="tx2"/>
                </a:solidFill>
              </a:rPr>
              <a:t> Развитые механизмы администрирования, управление работой пользователей и контроль действий, которые они выполняют</a:t>
            </a:r>
            <a:endParaRPr lang="ru-RU" sz="1050" dirty="0">
              <a:solidFill>
                <a:schemeClr val="tx2"/>
              </a:solidFill>
            </a:endParaRPr>
          </a:p>
          <a:p>
            <a:pPr marL="0" lvl="1">
              <a:buFontTx/>
              <a:buChar char="•"/>
            </a:pPr>
            <a:r>
              <a:rPr lang="ru-RU" sz="1050" dirty="0" smtClean="0">
                <a:solidFill>
                  <a:schemeClr val="tx2"/>
                </a:solidFill>
              </a:rPr>
              <a:t> Механизм обновления, как прикладных решений, так и самой платформы</a:t>
            </a:r>
          </a:p>
          <a:p>
            <a:pPr marL="0" lvl="1">
              <a:buFontTx/>
              <a:buChar char="•"/>
            </a:pPr>
            <a:r>
              <a:rPr lang="ru-RU" sz="1050" dirty="0" smtClean="0">
                <a:solidFill>
                  <a:schemeClr val="tx2"/>
                </a:solidFill>
              </a:rPr>
              <a:t> АСМО включает в себя среду разработки прикладных решений, что позволяет: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самостоятельно разрабатывать или модифицировать функциональность системы;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изменять и создавать экранные формы, отчеты и запросы к данным с помощью визуальных средств;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использовать встроенный язык </a:t>
            </a:r>
            <a:r>
              <a:rPr lang="ru-RU" sz="1050" dirty="0" err="1" smtClean="0">
                <a:solidFill>
                  <a:schemeClr val="tx2"/>
                </a:solidFill>
              </a:rPr>
              <a:t>JavaScript</a:t>
            </a:r>
            <a:r>
              <a:rPr lang="ru-RU" sz="1050" dirty="0" smtClean="0">
                <a:solidFill>
                  <a:schemeClr val="tx2"/>
                </a:solidFill>
              </a:rPr>
              <a:t>, позволяющий для пользователя-программиста описывать алгоритмы формирования и обработки данных не предусмотренные внутренними возможностями;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использовать данные из различных СУБД (</a:t>
            </a:r>
            <a:r>
              <a:rPr lang="ru-RU" sz="1050" dirty="0" err="1" smtClean="0">
                <a:solidFill>
                  <a:schemeClr val="tx2"/>
                </a:solidFill>
              </a:rPr>
              <a:t>Oracle</a:t>
            </a:r>
            <a:r>
              <a:rPr lang="ru-RU" sz="1050" dirty="0" smtClean="0">
                <a:solidFill>
                  <a:schemeClr val="tx2"/>
                </a:solidFill>
              </a:rPr>
              <a:t>, MS SQL </a:t>
            </a:r>
            <a:r>
              <a:rPr lang="ru-RU" sz="1050" dirty="0" err="1" smtClean="0">
                <a:solidFill>
                  <a:schemeClr val="tx2"/>
                </a:solidFill>
              </a:rPr>
              <a:t>Server</a:t>
            </a:r>
            <a:r>
              <a:rPr lang="ru-RU" sz="1050" dirty="0" smtClean="0">
                <a:solidFill>
                  <a:schemeClr val="tx2"/>
                </a:solidFill>
              </a:rPr>
              <a:t>, </a:t>
            </a:r>
            <a:r>
              <a:rPr lang="ru-RU" sz="1050" dirty="0" err="1" smtClean="0">
                <a:solidFill>
                  <a:schemeClr val="tx2"/>
                </a:solidFill>
              </a:rPr>
              <a:t>PostgreSQL</a:t>
            </a:r>
            <a:r>
              <a:rPr lang="ru-RU" sz="1050" dirty="0" smtClean="0">
                <a:solidFill>
                  <a:schemeClr val="tx2"/>
                </a:solidFill>
              </a:rPr>
              <a:t>, </a:t>
            </a:r>
            <a:r>
              <a:rPr lang="ru-RU" sz="1050" dirty="0" err="1" smtClean="0">
                <a:solidFill>
                  <a:schemeClr val="tx2"/>
                </a:solidFill>
              </a:rPr>
              <a:t>MySQL</a:t>
            </a:r>
            <a:r>
              <a:rPr lang="ru-RU" sz="1050" dirty="0" smtClean="0">
                <a:solidFill>
                  <a:schemeClr val="tx2"/>
                </a:solidFill>
              </a:rPr>
              <a:t>);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осуществлять интеграцию со смежными системами, в том числе с ERP, SCADA, системами АСУ ТП;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использовать встроенный редактор схем для наглядного представления пространственных данных;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генерировать файлы отчетов в форматах </a:t>
            </a:r>
            <a:r>
              <a:rPr lang="ru-RU" sz="1050" dirty="0" err="1" smtClean="0">
                <a:solidFill>
                  <a:schemeClr val="tx2"/>
                </a:solidFill>
              </a:rPr>
              <a:t>pdf</a:t>
            </a:r>
            <a:r>
              <a:rPr lang="ru-RU" sz="1050" dirty="0" smtClean="0">
                <a:solidFill>
                  <a:schemeClr val="tx2"/>
                </a:solidFill>
              </a:rPr>
              <a:t>, </a:t>
            </a:r>
            <a:r>
              <a:rPr lang="ru-RU" sz="1050" dirty="0" err="1" smtClean="0">
                <a:solidFill>
                  <a:schemeClr val="tx2"/>
                </a:solidFill>
              </a:rPr>
              <a:t>html</a:t>
            </a:r>
            <a:r>
              <a:rPr lang="ru-RU" sz="1050" dirty="0" smtClean="0">
                <a:solidFill>
                  <a:schemeClr val="tx2"/>
                </a:solidFill>
              </a:rPr>
              <a:t>, MS </a:t>
            </a:r>
            <a:r>
              <a:rPr lang="ru-RU" sz="1050" dirty="0" err="1" smtClean="0">
                <a:solidFill>
                  <a:schemeClr val="tx2"/>
                </a:solidFill>
              </a:rPr>
              <a:t>Excel</a:t>
            </a:r>
            <a:r>
              <a:rPr lang="ru-RU" sz="1050" dirty="0" smtClean="0">
                <a:solidFill>
                  <a:schemeClr val="tx2"/>
                </a:solidFill>
              </a:rPr>
              <a:t>, MS </a:t>
            </a:r>
            <a:r>
              <a:rPr lang="ru-RU" sz="1050" dirty="0" err="1" smtClean="0">
                <a:solidFill>
                  <a:schemeClr val="tx2"/>
                </a:solidFill>
              </a:rPr>
              <a:t>Word</a:t>
            </a:r>
            <a:r>
              <a:rPr lang="ru-RU" sz="1050" dirty="0" smtClean="0">
                <a:solidFill>
                  <a:schemeClr val="tx2"/>
                </a:solidFill>
              </a:rPr>
              <a:t>;</a:t>
            </a:r>
          </a:p>
          <a:p>
            <a:pPr marL="0" lvl="1"/>
            <a:r>
              <a:rPr lang="ru-RU" sz="1050" dirty="0" smtClean="0">
                <a:solidFill>
                  <a:schemeClr val="tx2"/>
                </a:solidFill>
              </a:rPr>
              <a:t>  - использовать различные виды диаграмм при построении форм и отчетов.</a:t>
            </a:r>
          </a:p>
        </p:txBody>
      </p:sp>
      <p:pic>
        <p:nvPicPr>
          <p:cNvPr id="2057" name="Picture 13" descr="C:\7\фон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31640" y="692696"/>
            <a:ext cx="750093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Программный комплекс расчета ТТР базируется на инструментальной платформе АСМО.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Структура </a:t>
            </a:r>
            <a:r>
              <a:rPr lang="ru-RU" sz="900" u="sng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857375" y="357188"/>
            <a:ext cx="6624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Графическая подсистема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 АСМО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31640" y="763687"/>
            <a:ext cx="750093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Схема ТТР использует Графическую подсистему (ГП) в части визуализации топологии и данных. В целом, ГП предназначена для автоматизации процесса разработки, сопровождения и эксплуатации технологических схем на рабочих местах сотрудников предприятия с распределенной филиальной структурой. Поддержание единой базы данных во всех узлах осуществляется за счет репликации информации.</a:t>
            </a:r>
          </a:p>
          <a:p>
            <a:pPr>
              <a:defRPr/>
            </a:pPr>
            <a:endParaRPr lang="ru-RU" sz="1050" dirty="0" smtClean="0">
              <a:solidFill>
                <a:schemeClr val="tx2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31640" y="1484784"/>
            <a:ext cx="230425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Распределенное ведение схем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Классификация схем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Ведения библиотек примитивов и стилей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Заявки на изменения схем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Согласование схем, заявок на изменения схем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Привязка элементов схемы к записям базы данных</a:t>
            </a:r>
            <a:endParaRPr lang="en-US" sz="1000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Хранение схемы в виде пространственных объектов СУБД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Репликация схем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 Импорт – экспорт схем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4"/>
            <a:ext cx="4804886" cy="29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Docum\Картинки ТТР\ГП\Привяз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501008"/>
            <a:ext cx="5079915" cy="3253718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13339"/>
            <a:ext cx="2464594" cy="24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Графическая подсистема</a:t>
            </a:r>
            <a:endParaRPr lang="ru-RU" sz="900" u="sng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928794" y="1124744"/>
            <a:ext cx="664373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обработки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планово-экономической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технологической информации в диспетчерском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АСМО - диспетчер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0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57422" y="4714884"/>
            <a:ext cx="5903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8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79912" y="4509120"/>
            <a:ext cx="252028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Формирование отчетов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11760" y="1268760"/>
            <a:ext cx="251743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Распределение планов поступления и потребления газа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3429000"/>
            <a:ext cx="252028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Расчет 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товаро-транспортной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работы за сутки и месяц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2348880"/>
            <a:ext cx="252028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Расчет запаса и изменения запаса газа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11760" y="2348880"/>
            <a:ext cx="252028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Ведение журнала оперативных сообщений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8064" y="1268760"/>
            <a:ext cx="2520280" cy="792087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Ведение электронного диспетчерского журнала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49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Функциональный состав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«АСМО – диспетчер»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1760" y="3429000"/>
            <a:ext cx="2520280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Расчет баланса газа за сутки и месяц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планов поступления и потребления газа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dirty="0"/>
          </a:p>
        </p:txBody>
      </p:sp>
      <p:pic>
        <p:nvPicPr>
          <p:cNvPr id="6151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 descr="План по потребителя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2819" y="888723"/>
            <a:ext cx="5401429" cy="3692405"/>
          </a:xfrm>
          <a:prstGeom prst="rect">
            <a:avLst/>
          </a:prstGeom>
        </p:spPr>
      </p:pic>
      <p:pic>
        <p:nvPicPr>
          <p:cNvPr id="19" name="Рисунок 18" descr="План транспорта газ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3327" y="2544907"/>
            <a:ext cx="5407145" cy="36924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электронного диспетчерского журнала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Журнал диспетчера (суточный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1387" y="888723"/>
            <a:ext cx="5412861" cy="3692405"/>
          </a:xfrm>
          <a:prstGeom prst="rect">
            <a:avLst/>
          </a:prstGeom>
        </p:spPr>
      </p:pic>
      <p:pic>
        <p:nvPicPr>
          <p:cNvPr id="18" name="Рисунок 17" descr="Журнал диспетчера (часовой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7611" y="2544907"/>
            <a:ext cx="5412861" cy="36924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9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журнала оперативных сообщений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Журнал З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908720"/>
            <a:ext cx="5407145" cy="3692405"/>
          </a:xfrm>
          <a:prstGeom prst="rect">
            <a:avLst/>
          </a:prstGeom>
        </p:spPr>
      </p:pic>
      <p:pic>
        <p:nvPicPr>
          <p:cNvPr id="16" name="Рисунок 15" descr="Журнал ГП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3327" y="2544907"/>
            <a:ext cx="5407145" cy="36924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Запас газ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0154"/>
            <a:ext cx="5407145" cy="3680974"/>
          </a:xfrm>
          <a:prstGeom prst="rect">
            <a:avLst/>
          </a:prstGeom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1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запаса и изменения запаса газа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Запас газа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3327" y="2060848"/>
            <a:ext cx="5407145" cy="3680974"/>
          </a:xfrm>
          <a:prstGeom prst="rect">
            <a:avLst/>
          </a:prstGeo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89040"/>
            <a:ext cx="2131695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1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баланса газа за сутки и месяц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Баланс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103" y="888723"/>
            <a:ext cx="5407145" cy="3692405"/>
          </a:xfrm>
          <a:prstGeom prst="rect">
            <a:avLst/>
          </a:prstGeom>
        </p:spPr>
      </p:pic>
      <p:pic>
        <p:nvPicPr>
          <p:cNvPr id="19" name="Рисунок 18" descr="Баланс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3824" y="2773538"/>
            <a:ext cx="3526648" cy="34637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7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52906" y="480592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товаро-транспортной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за сутки и месяц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ттр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103" y="908720"/>
            <a:ext cx="5407145" cy="3692405"/>
          </a:xfrm>
          <a:prstGeom prst="rect">
            <a:avLst/>
          </a:prstGeom>
        </p:spPr>
      </p:pic>
      <p:pic>
        <p:nvPicPr>
          <p:cNvPr id="17" name="Рисунок 16" descr="тт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544907"/>
            <a:ext cx="5407145" cy="3692405"/>
          </a:xfrm>
          <a:prstGeom prst="rect">
            <a:avLst/>
          </a:prstGeom>
        </p:spPr>
      </p:pic>
      <p:pic>
        <p:nvPicPr>
          <p:cNvPr id="24" name="Рисунок 23" descr="ттр 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196752"/>
            <a:ext cx="2729294" cy="2695952"/>
          </a:xfrm>
          <a:prstGeom prst="rect">
            <a:avLst/>
          </a:prstGeom>
        </p:spPr>
      </p:pic>
      <p:pic>
        <p:nvPicPr>
          <p:cNvPr id="20" name="Рисунок 19" descr="ттр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6665" y="2276872"/>
            <a:ext cx="2417783" cy="20348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Расчет </a:t>
            </a:r>
            <a:r>
              <a:rPr lang="ru-RU" sz="900" u="sng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u="sng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u="sng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\Картинки ТТР\Отчеты\ФЭ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915322" cy="2748347"/>
          </a:xfrm>
          <a:prstGeom prst="rect">
            <a:avLst/>
          </a:prstGeom>
          <a:noFill/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7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отчетов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57313" y="908721"/>
            <a:ext cx="75009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Формирование внутренних отчетов предприятия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Общий объем ТТР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Сведения о ТТР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Объем ТТР по ЛПУМГ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Общий объем ТТР по областям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Объем газа по участкам по кварталам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Баланс газа по предприятию (план и факт)</a:t>
            </a:r>
          </a:p>
          <a:p>
            <a:pPr>
              <a:buFontTx/>
              <a:buChar char="•"/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Формирование отчетов для ОАО «Газпром»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Сводный месячный баланс газа для ФЭД Газпром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Срочный месячный отчет (форма 1041-труб)</a:t>
            </a:r>
          </a:p>
          <a:p>
            <a:pPr>
              <a:buFontTx/>
              <a:buChar char="•"/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Формирование отчетов для сторонних организаций</a:t>
            </a:r>
          </a:p>
          <a:p>
            <a:pPr>
              <a:defRPr/>
            </a:pPr>
            <a:r>
              <a:rPr lang="ru-RU" sz="1050" dirty="0" smtClean="0">
                <a:solidFill>
                  <a:schemeClr val="tx2"/>
                </a:solidFill>
              </a:rPr>
              <a:t>  - Форма месячного баланса для АССПООТИ</a:t>
            </a:r>
          </a:p>
        </p:txBody>
      </p:sp>
      <p:pic>
        <p:nvPicPr>
          <p:cNvPr id="17409" name="Picture 1" descr="D:\Docum\Картинки ТТР\Отчеты\Баланс газ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24944"/>
            <a:ext cx="5249008" cy="3110347"/>
          </a:xfrm>
          <a:prstGeom prst="rect">
            <a:avLst/>
          </a:prstGeom>
          <a:noFill/>
        </p:spPr>
      </p:pic>
      <p:pic>
        <p:nvPicPr>
          <p:cNvPr id="17411" name="Picture 3" descr="D:\Docum\Картинки ТТР\Отчеты\АСПООТ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861048"/>
            <a:ext cx="4441175" cy="26340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714488"/>
            <a:ext cx="1403648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Функции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Распределение планов поступления и потребления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электронного диспетчерского журнала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журнала оперативных сообщений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запаса и изменения запаса газа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баланса газа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Расчет </a:t>
            </a:r>
            <a:r>
              <a:rPr lang="ru-RU" sz="900" dirty="0" err="1" smtClean="0">
                <a:solidFill>
                  <a:srgbClr val="FFEBCD"/>
                </a:solidFill>
              </a:rPr>
              <a:t>товаро-транспортной</a:t>
            </a:r>
            <a:r>
              <a:rPr lang="ru-RU" sz="900" dirty="0" smtClean="0">
                <a:solidFill>
                  <a:srgbClr val="FFEBCD"/>
                </a:solidFill>
              </a:rPr>
              <a:t> работы за сутки и месяц</a:t>
            </a: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Формирование отчетов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Структура </a:t>
            </a:r>
            <a:r>
              <a:rPr lang="ru-RU" sz="900" dirty="0" smtClean="0">
                <a:solidFill>
                  <a:srgbClr val="FFEBCD"/>
                </a:solidFill>
              </a:rPr>
              <a:t>платформы АСМО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Графическая подсистема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1112</Words>
  <Application>Microsoft Office PowerPoint</Application>
  <PresentationFormat>Экран (4:3)</PresentationFormat>
  <Paragraphs>287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</dc:creator>
  <cp:lastModifiedBy>as</cp:lastModifiedBy>
  <cp:revision>419</cp:revision>
  <dcterms:created xsi:type="dcterms:W3CDTF">2011-12-26T10:56:13Z</dcterms:created>
  <dcterms:modified xsi:type="dcterms:W3CDTF">2016-03-25T15:11:24Z</dcterms:modified>
</cp:coreProperties>
</file>